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4677" r:id="rId1"/>
    <p:sldMasterId id="2147484693" r:id="rId2"/>
  </p:sldMasterIdLst>
  <p:notesMasterIdLst>
    <p:notesMasterId r:id="rId29"/>
  </p:notesMasterIdLst>
  <p:handoutMasterIdLst>
    <p:handoutMasterId r:id="rId30"/>
  </p:handoutMasterIdLst>
  <p:sldIdLst>
    <p:sldId id="703" r:id="rId3"/>
    <p:sldId id="689" r:id="rId4"/>
    <p:sldId id="690" r:id="rId5"/>
    <p:sldId id="673" r:id="rId6"/>
    <p:sldId id="704" r:id="rId7"/>
    <p:sldId id="674" r:id="rId8"/>
    <p:sldId id="676" r:id="rId9"/>
    <p:sldId id="678" r:id="rId10"/>
    <p:sldId id="679" r:id="rId11"/>
    <p:sldId id="680" r:id="rId12"/>
    <p:sldId id="691" r:id="rId13"/>
    <p:sldId id="686" r:id="rId14"/>
    <p:sldId id="696" r:id="rId15"/>
    <p:sldId id="702" r:id="rId16"/>
    <p:sldId id="685" r:id="rId17"/>
    <p:sldId id="695" r:id="rId18"/>
    <p:sldId id="700" r:id="rId19"/>
    <p:sldId id="697" r:id="rId20"/>
    <p:sldId id="698" r:id="rId21"/>
    <p:sldId id="693" r:id="rId22"/>
    <p:sldId id="681" r:id="rId23"/>
    <p:sldId id="692" r:id="rId24"/>
    <p:sldId id="683" r:id="rId25"/>
    <p:sldId id="687" r:id="rId26"/>
    <p:sldId id="688" r:id="rId27"/>
    <p:sldId id="694" r:id="rId28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069"/>
    <a:srgbClr val="18ADFE"/>
    <a:srgbClr val="186DFE"/>
    <a:srgbClr val="0F1585"/>
    <a:srgbClr val="FFE100"/>
    <a:srgbClr val="130A84"/>
    <a:srgbClr val="131BA7"/>
    <a:srgbClr val="0A0E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0" autoAdjust="0"/>
    <p:restoredTop sz="88978" autoAdjust="0"/>
  </p:normalViewPr>
  <p:slideViewPr>
    <p:cSldViewPr snapToGrid="0" showGuides="1">
      <p:cViewPr varScale="1">
        <p:scale>
          <a:sx n="92" d="100"/>
          <a:sy n="92" d="100"/>
        </p:scale>
        <p:origin x="-1358" y="-77"/>
      </p:cViewPr>
      <p:guideLst>
        <p:guide orient="horz" pos="4236"/>
        <p:guide orient="horz" pos="145"/>
        <p:guide orient="horz" pos="2162"/>
        <p:guide orient="horz" pos="722"/>
        <p:guide pos="5559"/>
        <p:guide pos="5067"/>
        <p:guide pos="290"/>
        <p:guide pos="2879"/>
        <p:guide pos="143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howGuides="1">
      <p:cViewPr>
        <p:scale>
          <a:sx n="80" d="100"/>
          <a:sy n="80" d="100"/>
        </p:scale>
        <p:origin x="-1920" y="-2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167" tIns="46583" rIns="93167" bIns="46583" numCol="1" anchor="t" anchorCtr="0" compatLnSpc="1">
            <a:prstTxWarp prst="textNoShape">
              <a:avLst/>
            </a:prstTxWarp>
          </a:bodyPr>
          <a:lstStyle>
            <a:lvl1pPr algn="l" defTabSz="93150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167" tIns="46583" rIns="93167" bIns="46583" numCol="1" anchor="t" anchorCtr="0" compatLnSpc="1">
            <a:prstTxWarp prst="textNoShape">
              <a:avLst/>
            </a:prstTxWarp>
          </a:bodyPr>
          <a:lstStyle>
            <a:lvl1pPr algn="r" defTabSz="93150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167" tIns="46583" rIns="93167" bIns="46583" numCol="1" anchor="b" anchorCtr="0" compatLnSpc="1">
            <a:prstTxWarp prst="textNoShape">
              <a:avLst/>
            </a:prstTxWarp>
          </a:bodyPr>
          <a:lstStyle>
            <a:lvl1pPr algn="l" defTabSz="93150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167" tIns="46583" rIns="93167" bIns="46583" numCol="1" anchor="b" anchorCtr="0" compatLnSpc="1">
            <a:prstTxWarp prst="textNoShape">
              <a:avLst/>
            </a:prstTxWarp>
          </a:bodyPr>
          <a:lstStyle>
            <a:lvl1pPr algn="r" defTabSz="93150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BC6D2DC-ED13-46C6-B025-51D0192EB7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332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167" tIns="46583" rIns="93167" bIns="46583" numCol="1" anchor="t" anchorCtr="0" compatLnSpc="1">
            <a:prstTxWarp prst="textNoShape">
              <a:avLst/>
            </a:prstTxWarp>
          </a:bodyPr>
          <a:lstStyle>
            <a:lvl1pPr algn="l" defTabSz="93150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167" tIns="46583" rIns="93167" bIns="46583" numCol="1" anchor="t" anchorCtr="0" compatLnSpc="1">
            <a:prstTxWarp prst="textNoShape">
              <a:avLst/>
            </a:prstTxWarp>
          </a:bodyPr>
          <a:lstStyle>
            <a:lvl1pPr algn="r" defTabSz="93150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1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167" tIns="46583" rIns="93167" bIns="465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167" tIns="46583" rIns="93167" bIns="46583" numCol="1" anchor="b" anchorCtr="0" compatLnSpc="1">
            <a:prstTxWarp prst="textNoShape">
              <a:avLst/>
            </a:prstTxWarp>
          </a:bodyPr>
          <a:lstStyle>
            <a:lvl1pPr algn="l" defTabSz="93150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167" tIns="46583" rIns="93167" bIns="46583" numCol="1" anchor="b" anchorCtr="0" compatLnSpc="1">
            <a:prstTxWarp prst="textNoShape">
              <a:avLst/>
            </a:prstTxWarp>
          </a:bodyPr>
          <a:lstStyle>
            <a:lvl1pPr algn="r" defTabSz="93150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DDD5F9E-0C4D-4B45-BD16-EA5D9EA829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044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D5F9E-0C4D-4B45-BD16-EA5D9EA8297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77A8C0E-0C22-44C8-8C65-1C1FBA8334F5}" type="slidenum">
              <a:rPr lang="en-US" sz="1200" smtClean="0">
                <a:latin typeface="Times New Roman" pitchFamily="18" charset="0"/>
              </a:rPr>
              <a:pPr/>
              <a:t>10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D5F9E-0C4D-4B45-BD16-EA5D9EA8297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D5F9E-0C4D-4B45-BD16-EA5D9EA8297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B46A58D-0E23-4023-AC41-73E4CEB186D2}" type="slidenum">
              <a:rPr lang="en-US" sz="1200" smtClean="0">
                <a:latin typeface="Times New Roman" pitchFamily="18" charset="0"/>
              </a:rPr>
              <a:pPr/>
              <a:t>13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D5F9E-0C4D-4B45-BD16-EA5D9EA8297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7DC70EF4-6325-42A1-888A-C6CCEB9BF62D}" type="slidenum">
              <a:rPr lang="en-US" sz="1200" smtClean="0">
                <a:latin typeface="Times New Roman" pitchFamily="18" charset="0"/>
              </a:rPr>
              <a:pPr/>
              <a:t>15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E68CC0D-BDA4-403A-B795-A1A59457494B}" type="slidenum">
              <a:rPr lang="en-US" sz="1200" smtClean="0">
                <a:latin typeface="Times New Roman" pitchFamily="18" charset="0"/>
              </a:rPr>
              <a:pPr/>
              <a:t>16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7DC70EF4-6325-42A1-888A-C6CCEB9BF62D}" type="slidenum">
              <a:rPr lang="en-US" sz="1200" smtClean="0">
                <a:latin typeface="Times New Roman" pitchFamily="18" charset="0"/>
              </a:rPr>
              <a:pPr/>
              <a:t>17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CB92A669-4C62-4259-A905-33E8B7D00649}" type="slidenum">
              <a:rPr lang="en-US" sz="1200" smtClean="0">
                <a:latin typeface="Times New Roman" pitchFamily="18" charset="0"/>
              </a:rPr>
              <a:pPr/>
              <a:t>18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CB92A669-4C62-4259-A905-33E8B7D00649}" type="slidenum">
              <a:rPr lang="en-US" sz="1200" smtClean="0">
                <a:latin typeface="Times New Roman" pitchFamily="18" charset="0"/>
              </a:rPr>
              <a:pPr/>
              <a:t>19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AD8274C5-D75A-438D-9E0D-51D16D05EE18}" type="slidenum">
              <a:rPr lang="en-US" sz="1200" smtClean="0">
                <a:latin typeface="Times New Roman" pitchFamily="18" charset="0"/>
              </a:rPr>
              <a:pPr/>
              <a:t>2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CB92A669-4C62-4259-A905-33E8B7D00649}" type="slidenum">
              <a:rPr lang="en-US" sz="1200" smtClean="0">
                <a:latin typeface="Times New Roman" pitchFamily="18" charset="0"/>
              </a:rPr>
              <a:pPr/>
              <a:t>20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D5F9E-0C4D-4B45-BD16-EA5D9EA8297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7EDCA0DF-EF66-4744-A1BE-4FBCC144CDE0}" type="slidenum">
              <a:rPr lang="en-US" sz="1200" smtClean="0">
                <a:latin typeface="Times New Roman" pitchFamily="18" charset="0"/>
              </a:rPr>
              <a:pPr/>
              <a:t>22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D5F9E-0C4D-4B45-BD16-EA5D9EA8297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A6D111E7-244C-4DB1-A2FE-94FBE344E416}" type="slidenum">
              <a:rPr lang="en-US" sz="1200" smtClean="0">
                <a:latin typeface="Times New Roman" pitchFamily="18" charset="0"/>
              </a:rPr>
              <a:pPr/>
              <a:t>24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D5F9E-0C4D-4B45-BD16-EA5D9EA82975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1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76624D24-CCA3-4795-A167-D157A66AF685}" type="slidenum">
              <a:rPr lang="en-US" sz="1200" smtClean="0">
                <a:latin typeface="Times New Roman" pitchFamily="18" charset="0"/>
              </a:rPr>
              <a:pPr/>
              <a:t>26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D5F9E-0C4D-4B45-BD16-EA5D9EA8297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34C93D28-77BB-4DDC-A6D7-FEE460CB34E8}" type="slidenum">
              <a:rPr lang="en-US" sz="1200" smtClean="0">
                <a:latin typeface="Times New Roman" pitchFamily="18" charset="0"/>
              </a:rPr>
              <a:pPr/>
              <a:t>4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34C93D28-77BB-4DDC-A6D7-FEE460CB34E8}" type="slidenum">
              <a:rPr lang="en-US" sz="1200" smtClean="0">
                <a:latin typeface="Times New Roman" pitchFamily="18" charset="0"/>
              </a:rPr>
              <a:pPr/>
              <a:t>5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6004EF95-6E11-4E19-AA71-EFC6C8E6B4EE}" type="slidenum">
              <a:rPr lang="en-US" sz="1200" smtClean="0">
                <a:latin typeface="Times New Roman" pitchFamily="18" charset="0"/>
              </a:rPr>
              <a:pPr/>
              <a:t>6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7A73EBD3-93C8-47C1-A119-6F669E13FDA1}" type="slidenum">
              <a:rPr lang="en-US" sz="1200" smtClean="0">
                <a:latin typeface="Times New Roman" pitchFamily="18" charset="0"/>
              </a:rPr>
              <a:pPr/>
              <a:t>7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77C6340-97A6-4385-ABE9-4065F1C2BE6A}" type="slidenum">
              <a:rPr lang="en-US" sz="1200" smtClean="0">
                <a:latin typeface="Times New Roman" pitchFamily="18" charset="0"/>
              </a:rPr>
              <a:pPr/>
              <a:t>8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40FCEFD2-D38F-4CFE-B87A-87D09100BF71}" type="slidenum">
              <a:rPr lang="en-US" sz="1200" smtClean="0">
                <a:latin typeface="Times New Roman" pitchFamily="18" charset="0"/>
              </a:rPr>
              <a:pPr/>
              <a:t>9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457200"/>
            <a:ext cx="8229600" cy="5181600"/>
          </a:xfrm>
          <a:prstGeom prst="rect">
            <a:avLst/>
          </a:prstGeom>
          <a:gradFill flip="none" rotWithShape="1">
            <a:gsLst>
              <a:gs pos="0">
                <a:srgbClr val="31619E"/>
              </a:gs>
              <a:gs pos="100000">
                <a:schemeClr val="accent1"/>
              </a:gs>
            </a:gsLst>
            <a:lin ang="16200000" scaled="0"/>
            <a:tileRect/>
          </a:gra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0" y="6065838"/>
            <a:ext cx="9144000" cy="792162"/>
          </a:xfrm>
          <a:prstGeom prst="rect">
            <a:avLst/>
          </a:prstGeom>
          <a:solidFill>
            <a:srgbClr val="31619E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165225"/>
          </a:xfrm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7096" y="6127690"/>
            <a:ext cx="679704" cy="67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504668" y="6272359"/>
            <a:ext cx="626745" cy="32004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6234100"/>
            <a:ext cx="721683" cy="455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95400" y="6324600"/>
            <a:ext cx="1600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1pPr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35865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377825"/>
            <a:ext cx="77851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71600" y="2057400"/>
            <a:ext cx="7505700" cy="41910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95400" y="6324600"/>
            <a:ext cx="1600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" charset="0"/>
              </a:defRPr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5/21/2012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" charset="0"/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" charset="0"/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86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8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ar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50" y="28791"/>
            <a:ext cx="7848600" cy="10207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355701" y="-58522"/>
            <a:ext cx="6172201" cy="2438400"/>
            <a:chOff x="-369888" y="304800"/>
            <a:chExt cx="6172201" cy="2438400"/>
          </a:xfrm>
        </p:grpSpPr>
        <p:sp>
          <p:nvSpPr>
            <p:cNvPr id="9" name="Oval 7"/>
            <p:cNvSpPr>
              <a:spLocks noChangeArrowheads="1"/>
            </p:cNvSpPr>
            <p:nvPr userDrawn="1"/>
          </p:nvSpPr>
          <p:spPr bwMode="auto">
            <a:xfrm>
              <a:off x="412750" y="1109663"/>
              <a:ext cx="573088" cy="56991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70A4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 userDrawn="1"/>
          </p:nvSpPr>
          <p:spPr bwMode="auto">
            <a:xfrm>
              <a:off x="771525" y="1385888"/>
              <a:ext cx="5030788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8"/>
            <p:cNvSpPr>
              <a:spLocks noChangeArrowheads="1"/>
            </p:cNvSpPr>
            <p:nvPr userDrawn="1"/>
          </p:nvSpPr>
          <p:spPr bwMode="auto">
            <a:xfrm>
              <a:off x="569913" y="1273175"/>
              <a:ext cx="260350" cy="247650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 userDrawn="1"/>
          </p:nvSpPr>
          <p:spPr bwMode="auto">
            <a:xfrm>
              <a:off x="-369888" y="1385888"/>
              <a:ext cx="2286001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 userDrawn="1"/>
          </p:nvSpPr>
          <p:spPr bwMode="auto">
            <a:xfrm>
              <a:off x="685800" y="304800"/>
              <a:ext cx="26988" cy="2438400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299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27013" y="223838"/>
            <a:ext cx="8688387" cy="64087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Full page graphic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36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74638"/>
            <a:ext cx="7848600" cy="1401762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 smtClean="0"/>
              <a:t>Long titles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0" y="1981200"/>
            <a:ext cx="7848600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-369888" y="729082"/>
            <a:ext cx="6172201" cy="2438400"/>
            <a:chOff x="-369888" y="304800"/>
            <a:chExt cx="6172201" cy="2438400"/>
          </a:xfrm>
        </p:grpSpPr>
        <p:sp>
          <p:nvSpPr>
            <p:cNvPr id="5" name="Oval 7"/>
            <p:cNvSpPr>
              <a:spLocks noChangeArrowheads="1"/>
            </p:cNvSpPr>
            <p:nvPr userDrawn="1"/>
          </p:nvSpPr>
          <p:spPr bwMode="auto">
            <a:xfrm>
              <a:off x="412750" y="1109663"/>
              <a:ext cx="573088" cy="56991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70A4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11"/>
            <p:cNvSpPr>
              <a:spLocks noChangeArrowheads="1"/>
            </p:cNvSpPr>
            <p:nvPr userDrawn="1"/>
          </p:nvSpPr>
          <p:spPr bwMode="auto">
            <a:xfrm>
              <a:off x="771525" y="1385888"/>
              <a:ext cx="5030788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" name="Oval 8"/>
            <p:cNvSpPr>
              <a:spLocks noChangeArrowheads="1"/>
            </p:cNvSpPr>
            <p:nvPr userDrawn="1"/>
          </p:nvSpPr>
          <p:spPr bwMode="auto">
            <a:xfrm>
              <a:off x="569913" y="1273175"/>
              <a:ext cx="260350" cy="247650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 userDrawn="1"/>
          </p:nvSpPr>
          <p:spPr bwMode="auto">
            <a:xfrm>
              <a:off x="-369888" y="1385888"/>
              <a:ext cx="2286001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 userDrawn="1"/>
          </p:nvSpPr>
          <p:spPr bwMode="auto">
            <a:xfrm>
              <a:off x="685800" y="304800"/>
              <a:ext cx="26988" cy="2438400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49" y="223837"/>
            <a:ext cx="7199413" cy="8257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355701" y="-58522"/>
            <a:ext cx="6172201" cy="2438400"/>
            <a:chOff x="-369888" y="304800"/>
            <a:chExt cx="6172201" cy="2438400"/>
          </a:xfrm>
        </p:grpSpPr>
        <p:sp>
          <p:nvSpPr>
            <p:cNvPr id="9" name="Oval 7"/>
            <p:cNvSpPr>
              <a:spLocks noChangeArrowheads="1"/>
            </p:cNvSpPr>
            <p:nvPr userDrawn="1"/>
          </p:nvSpPr>
          <p:spPr bwMode="auto">
            <a:xfrm>
              <a:off x="412750" y="1109663"/>
              <a:ext cx="573088" cy="56991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70A4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 userDrawn="1"/>
          </p:nvSpPr>
          <p:spPr bwMode="auto">
            <a:xfrm>
              <a:off x="771525" y="1385888"/>
              <a:ext cx="5030788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8"/>
            <p:cNvSpPr>
              <a:spLocks noChangeArrowheads="1"/>
            </p:cNvSpPr>
            <p:nvPr userDrawn="1"/>
          </p:nvSpPr>
          <p:spPr bwMode="auto">
            <a:xfrm>
              <a:off x="569913" y="1273175"/>
              <a:ext cx="260350" cy="247650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 userDrawn="1"/>
          </p:nvSpPr>
          <p:spPr bwMode="auto">
            <a:xfrm>
              <a:off x="-369888" y="1385888"/>
              <a:ext cx="2286001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 userDrawn="1"/>
          </p:nvSpPr>
          <p:spPr bwMode="auto">
            <a:xfrm>
              <a:off x="685800" y="304800"/>
              <a:ext cx="26988" cy="2438400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299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74638"/>
            <a:ext cx="7848600" cy="1401762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 smtClean="0"/>
              <a:t>Long titles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0" y="1981200"/>
            <a:ext cx="7848600" cy="44304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369888" y="729082"/>
            <a:ext cx="6172201" cy="2438400"/>
            <a:chOff x="-369888" y="304800"/>
            <a:chExt cx="6172201" cy="2438400"/>
          </a:xfrm>
        </p:grpSpPr>
        <p:sp>
          <p:nvSpPr>
            <p:cNvPr id="5" name="Oval 7"/>
            <p:cNvSpPr>
              <a:spLocks noChangeArrowheads="1"/>
            </p:cNvSpPr>
            <p:nvPr userDrawn="1"/>
          </p:nvSpPr>
          <p:spPr bwMode="auto">
            <a:xfrm>
              <a:off x="412750" y="1109663"/>
              <a:ext cx="573088" cy="56991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70A4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11"/>
            <p:cNvSpPr>
              <a:spLocks noChangeArrowheads="1"/>
            </p:cNvSpPr>
            <p:nvPr userDrawn="1"/>
          </p:nvSpPr>
          <p:spPr bwMode="auto">
            <a:xfrm>
              <a:off x="771525" y="1385888"/>
              <a:ext cx="5030788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" name="Oval 8"/>
            <p:cNvSpPr>
              <a:spLocks noChangeArrowheads="1"/>
            </p:cNvSpPr>
            <p:nvPr userDrawn="1"/>
          </p:nvSpPr>
          <p:spPr bwMode="auto">
            <a:xfrm>
              <a:off x="569913" y="1273175"/>
              <a:ext cx="260350" cy="247650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 userDrawn="1"/>
          </p:nvSpPr>
          <p:spPr bwMode="auto">
            <a:xfrm>
              <a:off x="-369888" y="1385888"/>
              <a:ext cx="2286001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 userDrawn="1"/>
          </p:nvSpPr>
          <p:spPr bwMode="auto">
            <a:xfrm>
              <a:off x="685800" y="304800"/>
              <a:ext cx="26988" cy="2438400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10207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0" y="1600200"/>
            <a:ext cx="78486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-369888" y="304800"/>
            <a:ext cx="6172201" cy="2438400"/>
            <a:chOff x="-369888" y="304800"/>
            <a:chExt cx="6172201" cy="2438400"/>
          </a:xfrm>
        </p:grpSpPr>
        <p:sp>
          <p:nvSpPr>
            <p:cNvPr id="5" name="Oval 7"/>
            <p:cNvSpPr>
              <a:spLocks noChangeArrowheads="1"/>
            </p:cNvSpPr>
            <p:nvPr userDrawn="1"/>
          </p:nvSpPr>
          <p:spPr bwMode="auto">
            <a:xfrm>
              <a:off x="412750" y="1109663"/>
              <a:ext cx="573088" cy="56991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70A4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11"/>
            <p:cNvSpPr>
              <a:spLocks noChangeArrowheads="1"/>
            </p:cNvSpPr>
            <p:nvPr userDrawn="1"/>
          </p:nvSpPr>
          <p:spPr bwMode="auto">
            <a:xfrm>
              <a:off x="771525" y="1385888"/>
              <a:ext cx="5030788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" name="Oval 8"/>
            <p:cNvSpPr>
              <a:spLocks noChangeArrowheads="1"/>
            </p:cNvSpPr>
            <p:nvPr userDrawn="1"/>
          </p:nvSpPr>
          <p:spPr bwMode="auto">
            <a:xfrm>
              <a:off x="569913" y="1273175"/>
              <a:ext cx="260350" cy="247650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 userDrawn="1"/>
          </p:nvSpPr>
          <p:spPr bwMode="auto">
            <a:xfrm>
              <a:off x="-369888" y="1385888"/>
              <a:ext cx="2286001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 userDrawn="1"/>
          </p:nvSpPr>
          <p:spPr bwMode="auto">
            <a:xfrm>
              <a:off x="685800" y="304800"/>
              <a:ext cx="26988" cy="2438400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165225"/>
          </a:xfrm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10207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0" y="1600200"/>
            <a:ext cx="78486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-369888" y="304800"/>
            <a:ext cx="6172201" cy="2438400"/>
            <a:chOff x="-369888" y="304800"/>
            <a:chExt cx="6172201" cy="2438400"/>
          </a:xfrm>
        </p:grpSpPr>
        <p:sp>
          <p:nvSpPr>
            <p:cNvPr id="5" name="Oval 7"/>
            <p:cNvSpPr>
              <a:spLocks noChangeArrowheads="1"/>
            </p:cNvSpPr>
            <p:nvPr userDrawn="1"/>
          </p:nvSpPr>
          <p:spPr bwMode="auto">
            <a:xfrm>
              <a:off x="412750" y="1109663"/>
              <a:ext cx="573088" cy="56991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70A4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11"/>
            <p:cNvSpPr>
              <a:spLocks noChangeArrowheads="1"/>
            </p:cNvSpPr>
            <p:nvPr userDrawn="1"/>
          </p:nvSpPr>
          <p:spPr bwMode="auto">
            <a:xfrm>
              <a:off x="771525" y="1385888"/>
              <a:ext cx="5030788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" name="Oval 8"/>
            <p:cNvSpPr>
              <a:spLocks noChangeArrowheads="1"/>
            </p:cNvSpPr>
            <p:nvPr userDrawn="1"/>
          </p:nvSpPr>
          <p:spPr bwMode="auto">
            <a:xfrm>
              <a:off x="569913" y="1273175"/>
              <a:ext cx="260350" cy="247650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 userDrawn="1"/>
          </p:nvSpPr>
          <p:spPr bwMode="auto">
            <a:xfrm>
              <a:off x="-369888" y="1385888"/>
              <a:ext cx="2286001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 userDrawn="1"/>
          </p:nvSpPr>
          <p:spPr bwMode="auto">
            <a:xfrm>
              <a:off x="685800" y="304800"/>
              <a:ext cx="26988" cy="2438400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27013" y="223838"/>
            <a:ext cx="8688387" cy="64087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Full page graphic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36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205663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0" y="1600200"/>
            <a:ext cx="78486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369888" y="304800"/>
            <a:ext cx="6172201" cy="2438400"/>
            <a:chOff x="-369888" y="304800"/>
            <a:chExt cx="6172201" cy="2438400"/>
          </a:xfrm>
        </p:grpSpPr>
        <p:sp>
          <p:nvSpPr>
            <p:cNvPr id="16" name="Oval 7"/>
            <p:cNvSpPr>
              <a:spLocks noChangeArrowheads="1"/>
            </p:cNvSpPr>
            <p:nvPr userDrawn="1"/>
          </p:nvSpPr>
          <p:spPr bwMode="auto">
            <a:xfrm>
              <a:off x="412750" y="1109663"/>
              <a:ext cx="573088" cy="56991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70A4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 userDrawn="1"/>
          </p:nvSpPr>
          <p:spPr bwMode="auto">
            <a:xfrm>
              <a:off x="771525" y="1385888"/>
              <a:ext cx="5030788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 userDrawn="1"/>
          </p:nvSpPr>
          <p:spPr bwMode="auto">
            <a:xfrm>
              <a:off x="569913" y="1273175"/>
              <a:ext cx="260350" cy="247650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-369888" y="1385888"/>
              <a:ext cx="2286001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685800" y="304800"/>
              <a:ext cx="26988" cy="2438400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69888" y="304800"/>
            <a:ext cx="6172201" cy="2438400"/>
            <a:chOff x="-369888" y="304800"/>
            <a:chExt cx="6172201" cy="2438400"/>
          </a:xfrm>
        </p:grpSpPr>
        <p:sp>
          <p:nvSpPr>
            <p:cNvPr id="3" name="Oval 7"/>
            <p:cNvSpPr>
              <a:spLocks noChangeArrowheads="1"/>
            </p:cNvSpPr>
            <p:nvPr userDrawn="1"/>
          </p:nvSpPr>
          <p:spPr bwMode="auto">
            <a:xfrm>
              <a:off x="412750" y="1109663"/>
              <a:ext cx="573088" cy="56991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70A4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>
              <a:spLocks noChangeArrowheads="1"/>
            </p:cNvSpPr>
            <p:nvPr userDrawn="1"/>
          </p:nvSpPr>
          <p:spPr bwMode="auto">
            <a:xfrm>
              <a:off x="771525" y="1385888"/>
              <a:ext cx="5030788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" name="Oval 8"/>
            <p:cNvSpPr>
              <a:spLocks noChangeArrowheads="1"/>
            </p:cNvSpPr>
            <p:nvPr userDrawn="1"/>
          </p:nvSpPr>
          <p:spPr bwMode="auto">
            <a:xfrm>
              <a:off x="569913" y="1273175"/>
              <a:ext cx="260350" cy="247650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-369888" y="1385888"/>
              <a:ext cx="2286001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685800" y="304800"/>
              <a:ext cx="26988" cy="2438400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324600"/>
            <a:ext cx="1600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46898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484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223838"/>
            <a:ext cx="8229600" cy="6400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88950" y="932156"/>
            <a:ext cx="8194675" cy="5752808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1295400" y="63246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5/21/2012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1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214F87"/>
            </a:gs>
            <a:gs pos="67000">
              <a:srgbClr val="5B82B3"/>
            </a:gs>
            <a:gs pos="100000">
              <a:srgbClr val="5B82B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792480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792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412750" y="1109663"/>
            <a:ext cx="573088" cy="569912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70A4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569913" y="1273175"/>
            <a:ext cx="260350" cy="247650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-369888" y="1385888"/>
            <a:ext cx="2286001" cy="26987"/>
          </a:xfrm>
          <a:prstGeom prst="rect">
            <a:avLst/>
          </a:prstGeom>
          <a:gradFill rotWithShape="0">
            <a:gsLst>
              <a:gs pos="0">
                <a:schemeClr val="bg1">
                  <a:alpha val="0"/>
                </a:schemeClr>
              </a:gs>
              <a:gs pos="50000">
                <a:schemeClr val="bg1">
                  <a:gamma/>
                  <a:tint val="0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85800" y="304800"/>
            <a:ext cx="26988" cy="2438400"/>
          </a:xfrm>
          <a:prstGeom prst="rect">
            <a:avLst/>
          </a:prstGeom>
          <a:gradFill rotWithShape="0">
            <a:gsLst>
              <a:gs pos="0">
                <a:schemeClr val="bg1">
                  <a:alpha val="0"/>
                </a:schemeClr>
              </a:gs>
              <a:gs pos="50000">
                <a:schemeClr val="bg1">
                  <a:gamma/>
                  <a:tint val="0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771525" y="1385888"/>
            <a:ext cx="5030788" cy="26987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78" r:id="rId1"/>
    <p:sldLayoutId id="2147484679" r:id="rId2"/>
    <p:sldLayoutId id="2147484680" r:id="rId3"/>
    <p:sldLayoutId id="2147484681" r:id="rId4"/>
    <p:sldLayoutId id="2147484682" r:id="rId5"/>
    <p:sldLayoutId id="2147484683" r:id="rId6"/>
    <p:sldLayoutId id="2147484684" r:id="rId7"/>
    <p:sldLayoutId id="2147484685" r:id="rId8"/>
    <p:sldLayoutId id="2147484686" r:id="rId9"/>
    <p:sldLayoutId id="2147484687" r:id="rId10"/>
    <p:sldLayoutId id="2147484688" r:id="rId11"/>
    <p:sldLayoutId id="2147484689" r:id="rId12"/>
    <p:sldLayoutId id="2147484690" r:id="rId13"/>
    <p:sldLayoutId id="2147484691" r:id="rId14"/>
    <p:sldLayoutId id="2147484692" r:id="rId15"/>
    <p:sldLayoutId id="2147484640" r:id="rId16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FD7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Cambria"/>
          <a:ea typeface="ＭＳ Ｐゴシック" charset="-128"/>
          <a:cs typeface="Cambria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D700"/>
          </a:solidFill>
          <a:latin typeface="Cambria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D700"/>
          </a:solidFill>
          <a:latin typeface="Cambria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D700"/>
          </a:solidFill>
          <a:latin typeface="Cambria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D700"/>
          </a:solidFill>
          <a:latin typeface="Cambria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0"/>
        </a:spcBef>
        <a:spcAft>
          <a:spcPts val="1200"/>
        </a:spcAft>
        <a:buClr>
          <a:srgbClr val="FFD700"/>
        </a:buClr>
        <a:buSzPct val="120000"/>
        <a:buFont typeface="Arial" charset="0"/>
        <a:buChar char="•"/>
        <a:defRPr sz="32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1pPr>
      <a:lvl2pPr marL="857250" indent="-285750" algn="l" rtl="0" eaLnBrk="1" fontAlgn="base" hangingPunct="1">
        <a:lnSpc>
          <a:spcPct val="85000"/>
        </a:lnSpc>
        <a:spcBef>
          <a:spcPts val="0"/>
        </a:spcBef>
        <a:spcAft>
          <a:spcPts val="800"/>
        </a:spcAft>
        <a:buClr>
          <a:srgbClr val="FFD700"/>
        </a:buClr>
        <a:buFont typeface="Arial" charset="0"/>
        <a:buChar char="–"/>
        <a:defRPr sz="28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2pPr>
      <a:lvl3pPr marL="1143000" indent="-228600" algn="l" rtl="0" eaLnBrk="1" fontAlgn="base" hangingPunct="1">
        <a:lnSpc>
          <a:spcPct val="85000"/>
        </a:lnSpc>
        <a:spcBef>
          <a:spcPts val="0"/>
        </a:spcBef>
        <a:spcAft>
          <a:spcPts val="800"/>
        </a:spcAft>
        <a:buClr>
          <a:srgbClr val="FFD700"/>
        </a:buClr>
        <a:buFont typeface="Arial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3pPr>
      <a:lvl4pPr marL="1600200" indent="-228600" algn="l" rtl="0" eaLnBrk="1" fontAlgn="base" hangingPunct="1">
        <a:lnSpc>
          <a:spcPct val="85000"/>
        </a:lnSpc>
        <a:spcBef>
          <a:spcPts val="0"/>
        </a:spcBef>
        <a:spcAft>
          <a:spcPts val="800"/>
        </a:spcAft>
        <a:buClr>
          <a:srgbClr val="FFD700"/>
        </a:buClr>
        <a:buFont typeface="Arial" charset="0"/>
        <a:buChar char="–"/>
        <a:defRPr sz="20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4pPr>
      <a:lvl5pPr marL="2057400" indent="-228600" algn="l" rtl="0" eaLnBrk="1" fontAlgn="base" hangingPunct="1">
        <a:lnSpc>
          <a:spcPct val="85000"/>
        </a:lnSpc>
        <a:spcBef>
          <a:spcPts val="0"/>
        </a:spcBef>
        <a:spcAft>
          <a:spcPts val="800"/>
        </a:spcAft>
        <a:buClr>
          <a:srgbClr val="FFD700"/>
        </a:buClr>
        <a:buFont typeface="Arial" charset="0"/>
        <a:buChar char="»"/>
        <a:defRPr sz="20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214F87"/>
            </a:gs>
            <a:gs pos="67000">
              <a:srgbClr val="5B82B3"/>
            </a:gs>
            <a:gs pos="100000">
              <a:srgbClr val="5B82B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792480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792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  <p:sldLayoutId id="2147484700" r:id="rId7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FD7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Cambria"/>
          <a:ea typeface="ＭＳ Ｐゴシック" charset="-128"/>
          <a:cs typeface="Cambria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D700"/>
          </a:solidFill>
          <a:latin typeface="Cambria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D700"/>
          </a:solidFill>
          <a:latin typeface="Cambria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D700"/>
          </a:solidFill>
          <a:latin typeface="Cambria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D700"/>
          </a:solidFill>
          <a:latin typeface="Cambria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0"/>
        </a:spcBef>
        <a:spcAft>
          <a:spcPts val="1200"/>
        </a:spcAft>
        <a:buClr>
          <a:srgbClr val="FFD700"/>
        </a:buClr>
        <a:buSzPct val="120000"/>
        <a:buFont typeface="Arial" charset="0"/>
        <a:buChar char="•"/>
        <a:defRPr sz="32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1pPr>
      <a:lvl2pPr marL="857250" indent="-285750" algn="l" rtl="0" eaLnBrk="1" fontAlgn="base" hangingPunct="1">
        <a:lnSpc>
          <a:spcPct val="85000"/>
        </a:lnSpc>
        <a:spcBef>
          <a:spcPts val="0"/>
        </a:spcBef>
        <a:spcAft>
          <a:spcPts val="800"/>
        </a:spcAft>
        <a:buClr>
          <a:srgbClr val="FFD700"/>
        </a:buClr>
        <a:buFont typeface="Arial" charset="0"/>
        <a:buChar char="–"/>
        <a:defRPr sz="28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2pPr>
      <a:lvl3pPr marL="1143000" indent="-228600" algn="l" rtl="0" eaLnBrk="1" fontAlgn="base" hangingPunct="1">
        <a:lnSpc>
          <a:spcPct val="85000"/>
        </a:lnSpc>
        <a:spcBef>
          <a:spcPts val="0"/>
        </a:spcBef>
        <a:spcAft>
          <a:spcPts val="800"/>
        </a:spcAft>
        <a:buClr>
          <a:srgbClr val="FFD700"/>
        </a:buClr>
        <a:buFont typeface="Arial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3pPr>
      <a:lvl4pPr marL="1600200" indent="-228600" algn="l" rtl="0" eaLnBrk="1" fontAlgn="base" hangingPunct="1">
        <a:lnSpc>
          <a:spcPct val="85000"/>
        </a:lnSpc>
        <a:spcBef>
          <a:spcPts val="0"/>
        </a:spcBef>
        <a:spcAft>
          <a:spcPts val="800"/>
        </a:spcAft>
        <a:buClr>
          <a:srgbClr val="FFD700"/>
        </a:buClr>
        <a:buFont typeface="Arial" charset="0"/>
        <a:buChar char="–"/>
        <a:defRPr sz="20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4pPr>
      <a:lvl5pPr marL="2057400" indent="-228600" algn="l" rtl="0" eaLnBrk="1" fontAlgn="base" hangingPunct="1">
        <a:lnSpc>
          <a:spcPct val="85000"/>
        </a:lnSpc>
        <a:spcBef>
          <a:spcPts val="0"/>
        </a:spcBef>
        <a:spcAft>
          <a:spcPts val="800"/>
        </a:spcAft>
        <a:buClr>
          <a:srgbClr val="FFD700"/>
        </a:buClr>
        <a:buFont typeface="Arial" charset="0"/>
        <a:buChar char="»"/>
        <a:defRPr sz="20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sionline.researchplanning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esionline.researchplanning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ESI Data Online @</a:t>
            </a:r>
            <a:br>
              <a:rPr lang="en-US" dirty="0"/>
            </a:br>
            <a:r>
              <a:rPr lang="en-US" dirty="0" err="1"/>
              <a:t>ESIonline</a:t>
            </a:r>
            <a:r>
              <a:rPr lang="en-US" dirty="0"/>
              <a:t> – Pilot Project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Research Planning, </a:t>
            </a:r>
            <a:r>
              <a:rPr lang="en-US" sz="3600" dirty="0" err="1"/>
              <a:t>Inc</a:t>
            </a:r>
            <a:endParaRPr lang="en-US" sz="3600" dirty="0"/>
          </a:p>
          <a:p>
            <a:pPr>
              <a:defRPr/>
            </a:pPr>
            <a:r>
              <a:rPr lang="en-US" dirty="0"/>
              <a:t>May </a:t>
            </a:r>
            <a:r>
              <a:rPr lang="en-US" dirty="0" smtClean="0"/>
              <a:t>2, </a:t>
            </a:r>
            <a:r>
              <a:rPr lang="en-US" dirty="0"/>
              <a:t>2012</a:t>
            </a:r>
          </a:p>
          <a:p>
            <a:r>
              <a:rPr lang="en-US" dirty="0"/>
              <a:t>ESI workshop, </a:t>
            </a:r>
            <a:r>
              <a:rPr lang="en-US" dirty="0" smtClean="0"/>
              <a:t>Mobile, Alabama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162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1134394"/>
            <a:ext cx="8002588" cy="559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Overlay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ESI Shoreline in Google Earth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31" y="1137666"/>
            <a:ext cx="7063763" cy="558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41" y="1137666"/>
            <a:ext cx="7998859" cy="558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Oblique </a:t>
            </a:r>
            <a:r>
              <a:rPr lang="en-US" dirty="0" smtClean="0"/>
              <a:t>Photos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PHP Photo Viewer</a:t>
            </a:r>
          </a:p>
        </p:txBody>
      </p:sp>
      <p:pic>
        <p:nvPicPr>
          <p:cNvPr id="23555" name="Picture 2" descr="E:\Users\katy\Desktop\PowerpointSlides_ESIPres\Classification1ESION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13" y="1163954"/>
            <a:ext cx="5552999" cy="55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verflight_Photos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4873" y="1198880"/>
            <a:ext cx="8120527" cy="511645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554728"/>
              </p:ext>
            </p:extLst>
          </p:nvPr>
        </p:nvGraphicFramePr>
        <p:xfrm>
          <a:off x="6015418" y="4160338"/>
          <a:ext cx="2809495" cy="2074177"/>
        </p:xfrm>
        <a:graphic>
          <a:graphicData uri="http://schemas.openxmlformats.org/drawingml/2006/table">
            <a:tbl>
              <a:tblPr/>
              <a:tblGrid>
                <a:gridCol w="911828"/>
                <a:gridCol w="737159"/>
                <a:gridCol w="1160508"/>
              </a:tblGrid>
              <a:tr h="2066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State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Photos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Est. File Size (GB)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78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Mississippi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7,297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78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Alabama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9,296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78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FL-Panhandle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11,994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59.97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78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FL-South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10,942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78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North Carolina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42,620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85.24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78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Virginia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78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Maryland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21,971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43.94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78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Long Island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10,588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21.18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4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78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Totals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122,411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280.80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Coverage for Oblique </a:t>
            </a:r>
            <a:r>
              <a:rPr lang="en-US" dirty="0" smtClean="0"/>
              <a:t>Photos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6835" y="1137666"/>
            <a:ext cx="7590355" cy="558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4449" y="223837"/>
            <a:ext cx="7980464" cy="825715"/>
          </a:xfrm>
        </p:spPr>
        <p:txBody>
          <a:bodyPr/>
          <a:lstStyle/>
          <a:p>
            <a:r>
              <a:rPr lang="en-US" dirty="0"/>
              <a:t>Biology </a:t>
            </a:r>
            <a:r>
              <a:rPr lang="en-US" dirty="0" smtClean="0"/>
              <a:t>Polygons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Biology with </a:t>
            </a:r>
            <a:r>
              <a:rPr lang="en-US" dirty="0" err="1" smtClean="0"/>
              <a:t>MapServer</a:t>
            </a:r>
            <a:endParaRPr lang="en-US" dirty="0"/>
          </a:p>
        </p:txBody>
      </p:sp>
      <p:sp>
        <p:nvSpPr>
          <p:cNvPr id="26626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Pilot implemented HTML queries</a:t>
            </a:r>
          </a:p>
          <a:p>
            <a:pPr lvl="1"/>
            <a:r>
              <a:rPr lang="en-US" dirty="0" smtClean="0"/>
              <a:t>WMS with </a:t>
            </a:r>
            <a:r>
              <a:rPr lang="en-US" dirty="0" err="1" smtClean="0"/>
              <a:t>MapServer</a:t>
            </a:r>
            <a:r>
              <a:rPr lang="en-US" dirty="0" smtClean="0"/>
              <a:t> &amp; </a:t>
            </a:r>
            <a:r>
              <a:rPr lang="en-US" dirty="0" err="1" smtClean="0"/>
              <a:t>PostGIS</a:t>
            </a:r>
            <a:endParaRPr lang="en-US" dirty="0" smtClean="0"/>
          </a:p>
          <a:p>
            <a:pPr lvl="1"/>
            <a:r>
              <a:rPr lang="en-US" dirty="0" smtClean="0"/>
              <a:t>Use with vector KML or with image overlays</a:t>
            </a:r>
          </a:p>
          <a:p>
            <a:pPr lvl="1"/>
            <a:r>
              <a:rPr lang="en-US" dirty="0" smtClean="0"/>
              <a:t>Or to generate KML from Queries</a:t>
            </a:r>
          </a:p>
          <a:p>
            <a:r>
              <a:rPr lang="en-US" dirty="0" smtClean="0"/>
              <a:t>This could be set up to work with ERMA(?)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133848"/>
            <a:ext cx="8051800" cy="550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4449" y="223837"/>
            <a:ext cx="8070951" cy="825715"/>
          </a:xfrm>
        </p:spPr>
        <p:txBody>
          <a:bodyPr/>
          <a:lstStyle/>
          <a:p>
            <a:r>
              <a:rPr lang="en-US" dirty="0"/>
              <a:t>T&amp;E Species </a:t>
            </a:r>
            <a:r>
              <a:rPr lang="en-US" dirty="0" smtClean="0"/>
              <a:t>Counts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8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956489" y="236856"/>
            <a:ext cx="7199313" cy="825500"/>
          </a:xfrm>
        </p:spPr>
        <p:txBody>
          <a:bodyPr/>
          <a:lstStyle/>
          <a:p>
            <a:r>
              <a:rPr lang="en-US" dirty="0"/>
              <a:t>Google Maps &amp; </a:t>
            </a:r>
            <a:r>
              <a:rPr lang="en-US" dirty="0" smtClean="0"/>
              <a:t>Mobile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93" y="1114164"/>
            <a:ext cx="8718507" cy="533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14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970756" y="230188"/>
            <a:ext cx="7199313" cy="825500"/>
          </a:xfrm>
        </p:spPr>
        <p:txBody>
          <a:bodyPr/>
          <a:lstStyle/>
          <a:p>
            <a:r>
              <a:rPr lang="en-US" dirty="0"/>
              <a:t>Google Maps &amp; </a:t>
            </a:r>
            <a:r>
              <a:rPr lang="en-US" dirty="0" smtClean="0"/>
              <a:t>Mobile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1" y="1146175"/>
            <a:ext cx="8716109" cy="533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3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ESI Data Online @</a:t>
            </a:r>
            <a:br>
              <a:rPr lang="en-US" dirty="0" smtClean="0"/>
            </a:br>
            <a:r>
              <a:rPr lang="en-US" dirty="0" err="1" smtClean="0"/>
              <a:t>ESIonline</a:t>
            </a:r>
            <a:r>
              <a:rPr lang="en-US" dirty="0" smtClean="0"/>
              <a:t> </a:t>
            </a:r>
            <a:r>
              <a:rPr lang="en-US" dirty="0"/>
              <a:t>– Pilot </a:t>
            </a:r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13314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>
                <a:solidFill>
                  <a:srgbClr val="0B1069"/>
                </a:solidFill>
                <a:effectLst/>
              </a:rPr>
              <a:t>Goal: provide ESI data in Google environment</a:t>
            </a:r>
          </a:p>
          <a:p>
            <a:r>
              <a:rPr lang="en-US" sz="2800" dirty="0" smtClean="0"/>
              <a:t>ESI in Google Earth - most of our effort to date</a:t>
            </a:r>
          </a:p>
          <a:p>
            <a:r>
              <a:rPr lang="en-US" sz="2800" dirty="0" smtClean="0"/>
              <a:t>ESI in Google Maps – smart phones &amp; tablets</a:t>
            </a:r>
          </a:p>
          <a:p>
            <a:r>
              <a:rPr lang="en-US" sz="2800" dirty="0" smtClean="0"/>
              <a:t>Open source – </a:t>
            </a:r>
            <a:r>
              <a:rPr lang="en-US" sz="2800" dirty="0" err="1" smtClean="0"/>
              <a:t>MapServer</a:t>
            </a:r>
            <a:r>
              <a:rPr lang="en-US" sz="2800" dirty="0" smtClean="0"/>
              <a:t> &amp; </a:t>
            </a:r>
            <a:r>
              <a:rPr lang="en-US" sz="2800" dirty="0" err="1" smtClean="0"/>
              <a:t>PostGIS</a:t>
            </a:r>
            <a:endParaRPr lang="en-US" sz="2800" dirty="0" smtClean="0"/>
          </a:p>
          <a:p>
            <a:r>
              <a:rPr lang="en-US" sz="2800" dirty="0" err="1" smtClean="0"/>
              <a:t>ESIonline</a:t>
            </a:r>
            <a:r>
              <a:rPr lang="en-US" sz="2800" dirty="0" smtClean="0"/>
              <a:t> website – pilot project </a:t>
            </a:r>
            <a:r>
              <a:rPr lang="en-US" sz="2800" dirty="0" smtClean="0">
                <a:hlinkClick r:id="rId3"/>
              </a:rPr>
              <a:t>http://esionline.researchplanning.com/</a:t>
            </a:r>
            <a:endParaRPr lang="en-US" sz="2800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970756" y="230188"/>
            <a:ext cx="7199313" cy="825500"/>
          </a:xfrm>
        </p:spPr>
        <p:txBody>
          <a:bodyPr/>
          <a:lstStyle/>
          <a:p>
            <a:r>
              <a:rPr lang="en-US" dirty="0"/>
              <a:t>Google Maps &amp; </a:t>
            </a:r>
            <a:r>
              <a:rPr lang="en-US" dirty="0" smtClean="0"/>
              <a:t>Mobile</a:t>
            </a:r>
            <a:endParaRPr lang="en-US" dirty="0"/>
          </a:p>
        </p:txBody>
      </p:sp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2"/>
          <a:stretch>
            <a:fillRect/>
          </a:stretch>
        </p:blipFill>
        <p:spPr bwMode="auto">
          <a:xfrm>
            <a:off x="227013" y="1146175"/>
            <a:ext cx="8688387" cy="524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1219" y="1146175"/>
            <a:ext cx="8064181" cy="543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2571536" y="3365560"/>
            <a:ext cx="2017713" cy="4300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ESIonline</a:t>
            </a:r>
            <a:r>
              <a:rPr lang="en-US" dirty="0"/>
              <a:t> Training </a:t>
            </a:r>
            <a:r>
              <a:rPr lang="en-US" dirty="0" smtClean="0"/>
              <a:t>Tutorials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6"/>
          <a:stretch>
            <a:fillRect/>
          </a:stretch>
        </p:blipFill>
        <p:spPr bwMode="auto">
          <a:xfrm>
            <a:off x="816940" y="1145894"/>
            <a:ext cx="7979820" cy="483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230188"/>
            <a:ext cx="7848600" cy="790573"/>
          </a:xfrm>
        </p:spPr>
        <p:txBody>
          <a:bodyPr/>
          <a:lstStyle/>
          <a:p>
            <a:r>
              <a:rPr lang="en-US" dirty="0" err="1"/>
              <a:t>ESIonline</a:t>
            </a:r>
            <a:r>
              <a:rPr lang="en-US" dirty="0"/>
              <a:t> Training </a:t>
            </a:r>
            <a:r>
              <a:rPr lang="en-US" dirty="0" smtClean="0"/>
              <a:t>Tutorials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418307" y="230188"/>
            <a:ext cx="8304212" cy="819150"/>
          </a:xfrm>
        </p:spPr>
        <p:txBody>
          <a:bodyPr/>
          <a:lstStyle/>
          <a:p>
            <a:r>
              <a:rPr lang="en-US" dirty="0" smtClean="0"/>
              <a:t>Users Guide and Video Tutorials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2"/>
          <a:stretch>
            <a:fillRect/>
          </a:stretch>
        </p:blipFill>
        <p:spPr bwMode="auto">
          <a:xfrm>
            <a:off x="227013" y="1030287"/>
            <a:ext cx="5010274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2" y="1030287"/>
            <a:ext cx="3570287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3" y="3934376"/>
            <a:ext cx="3570286" cy="286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39" y="1146175"/>
            <a:ext cx="8045563" cy="56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" y="230188"/>
            <a:ext cx="8133079" cy="819364"/>
          </a:xfrm>
        </p:spPr>
        <p:txBody>
          <a:bodyPr/>
          <a:lstStyle/>
          <a:p>
            <a:r>
              <a:rPr lang="en-US" sz="3700" dirty="0"/>
              <a:t>Protection Strategy in </a:t>
            </a:r>
            <a:r>
              <a:rPr lang="en-US" sz="3700" dirty="0" smtClean="0"/>
              <a:t>GE: Buzzards </a:t>
            </a:r>
            <a:r>
              <a:rPr lang="en-US" sz="3700" dirty="0"/>
              <a:t>Bay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394493"/>
            <a:ext cx="8696325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4818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What from </a:t>
            </a:r>
            <a:r>
              <a:rPr lang="en-US" dirty="0" err="1" smtClean="0"/>
              <a:t>ESIonline</a:t>
            </a:r>
            <a:r>
              <a:rPr lang="en-US" dirty="0" smtClean="0"/>
              <a:t> could be implemented or is of value to ESI mapping?</a:t>
            </a:r>
          </a:p>
          <a:p>
            <a:pPr lvl="1"/>
            <a:r>
              <a:rPr lang="en-US" dirty="0" smtClean="0"/>
              <a:t>KMLs or KMZs for data review and final distribution</a:t>
            </a:r>
          </a:p>
          <a:p>
            <a:pPr lvl="1"/>
            <a:r>
              <a:rPr lang="en-US" dirty="0" smtClean="0"/>
              <a:t>Identifying oblique photo acquisition areas and other imagery sources used in ESI mapping </a:t>
            </a:r>
          </a:p>
          <a:p>
            <a:pPr lvl="1"/>
            <a:r>
              <a:rPr lang="en-US" dirty="0" smtClean="0"/>
              <a:t>Method for serving oblique photos</a:t>
            </a:r>
          </a:p>
          <a:p>
            <a:pPr lvl="1"/>
            <a:r>
              <a:rPr lang="en-US" dirty="0" smtClean="0"/>
              <a:t>ESI PDF maps downloadable from GE environment</a:t>
            </a:r>
          </a:p>
          <a:p>
            <a:pPr lvl="1"/>
            <a:r>
              <a:rPr lang="en-US" dirty="0" smtClean="0"/>
              <a:t>Video tutorials (YouTube) and ESI users guide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ESI Data Online</a:t>
            </a:r>
            <a:endParaRPr lang="en-US" dirty="0"/>
          </a:p>
        </p:txBody>
      </p:sp>
      <p:sp>
        <p:nvSpPr>
          <p:cNvPr id="14338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Data currently being served (for some states)</a:t>
            </a:r>
          </a:p>
          <a:p>
            <a:pPr lvl="1"/>
            <a:r>
              <a:rPr lang="en-US" dirty="0" smtClean="0"/>
              <a:t>Index of all ESI atlases</a:t>
            </a:r>
          </a:p>
          <a:p>
            <a:pPr lvl="1"/>
            <a:r>
              <a:rPr lang="en-US" dirty="0" smtClean="0"/>
              <a:t>ESI shoreline</a:t>
            </a:r>
          </a:p>
          <a:p>
            <a:pPr lvl="1"/>
            <a:r>
              <a:rPr lang="en-US" dirty="0" smtClean="0"/>
              <a:t>Oblique photos</a:t>
            </a:r>
          </a:p>
          <a:p>
            <a:pPr lvl="1"/>
            <a:r>
              <a:rPr lang="en-US" dirty="0" smtClean="0"/>
              <a:t>ESI PDF maps downloadable from NOAA</a:t>
            </a:r>
          </a:p>
          <a:p>
            <a:pPr lvl="1"/>
            <a:r>
              <a:rPr lang="en-US" dirty="0" smtClean="0"/>
              <a:t>ESI PDF map overlays (</a:t>
            </a:r>
            <a:r>
              <a:rPr lang="en-US" dirty="0" err="1" smtClean="0"/>
              <a:t>grayscale</a:t>
            </a:r>
            <a:r>
              <a:rPr lang="en-US" dirty="0" smtClean="0"/>
              <a:t> DRGs removed from the PDFs)</a:t>
            </a:r>
          </a:p>
          <a:p>
            <a:pPr lvl="1"/>
            <a:r>
              <a:rPr lang="en-US" dirty="0" smtClean="0"/>
              <a:t>Grid of T/E counts for Alabama (hot spots)</a:t>
            </a:r>
          </a:p>
          <a:p>
            <a:pPr lvl="1"/>
            <a:r>
              <a:rPr lang="en-US" dirty="0" smtClean="0"/>
              <a:t>Links to video tutorials and </a:t>
            </a:r>
            <a:r>
              <a:rPr lang="en-US" dirty="0" err="1" smtClean="0"/>
              <a:t>ESIonline</a:t>
            </a:r>
            <a:r>
              <a:rPr lang="en-US" dirty="0" smtClean="0"/>
              <a:t> users guide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99" y="1250064"/>
            <a:ext cx="8025714" cy="497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76570" y="6180215"/>
            <a:ext cx="5679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4"/>
              </a:rPr>
              <a:t>http://esionline.researchplanning.com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4"/>
              </a:rPr>
              <a:t>/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ESI Data Online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ESI Data Online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t="14862"/>
          <a:stretch>
            <a:fillRect/>
          </a:stretch>
        </p:blipFill>
        <p:spPr bwMode="auto">
          <a:xfrm>
            <a:off x="338138" y="1134319"/>
            <a:ext cx="8577262" cy="54522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38654"/>
            <a:ext cx="7990840" cy="558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ESI Indexes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57" y="1125390"/>
            <a:ext cx="7991856" cy="558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Alabama Index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8" y="1137666"/>
            <a:ext cx="7994335" cy="558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994775" y="3586973"/>
            <a:ext cx="832970" cy="1434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 Map </a:t>
            </a:r>
            <a:r>
              <a:rPr lang="en-US" dirty="0" smtClean="0"/>
              <a:t>Links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68" y="1108337"/>
            <a:ext cx="7998245" cy="56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Nosimagery.noaa.gov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bile workshop">
  <a:themeElements>
    <a:clrScheme name="Custom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PI_theme_no_star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ESI workshop slide template</Template>
  <TotalTime>0</TotalTime>
  <Words>360</Words>
  <Application>Microsoft Office PowerPoint</Application>
  <PresentationFormat>On-screen Show (4:3)</PresentationFormat>
  <Paragraphs>114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Mobile workshop</vt:lpstr>
      <vt:lpstr>RPI_theme_no_star</vt:lpstr>
      <vt:lpstr>ESI Data Online @ ESIonline – Pilot Project</vt:lpstr>
      <vt:lpstr>ESI Data Online @ ESIonline – Pilot Project</vt:lpstr>
      <vt:lpstr>ESI Data Online</vt:lpstr>
      <vt:lpstr>ESI Data Online</vt:lpstr>
      <vt:lpstr>ESI Data Online</vt:lpstr>
      <vt:lpstr>ESI Indexes</vt:lpstr>
      <vt:lpstr>Alabama Index</vt:lpstr>
      <vt:lpstr>PDF Map Links</vt:lpstr>
      <vt:lpstr>Nosimagery.noaa.gov</vt:lpstr>
      <vt:lpstr>Map Overlay</vt:lpstr>
      <vt:lpstr>ESI Shoreline in Google Earth</vt:lpstr>
      <vt:lpstr>Oblique Photos</vt:lpstr>
      <vt:lpstr>PHP Photo Viewer</vt:lpstr>
      <vt:lpstr>Coverage for Oblique Photos</vt:lpstr>
      <vt:lpstr>Biology Polygons</vt:lpstr>
      <vt:lpstr>Biology with MapServer</vt:lpstr>
      <vt:lpstr>T&amp;E Species Counts</vt:lpstr>
      <vt:lpstr>Google Maps &amp; Mobile</vt:lpstr>
      <vt:lpstr>Google Maps &amp; Mobile</vt:lpstr>
      <vt:lpstr>Google Maps &amp; Mobile</vt:lpstr>
      <vt:lpstr>ESIonline Training Tutorials</vt:lpstr>
      <vt:lpstr>ESIonline Training Tutorials</vt:lpstr>
      <vt:lpstr>Users Guide and Video Tutorials</vt:lpstr>
      <vt:lpstr>Protection Strategy in GE: Buzzards Bay </vt:lpstr>
      <vt:lpstr>PowerPoint Presentation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2012-05-21T14:38:40Z</dcterms:created>
  <dcterms:modified xsi:type="dcterms:W3CDTF">2012-05-21T14:43:36Z</dcterms:modified>
</cp:coreProperties>
</file>