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455" r:id="rId5"/>
    <p:sldId id="460" r:id="rId6"/>
    <p:sldId id="461" r:id="rId7"/>
    <p:sldId id="462" r:id="rId8"/>
    <p:sldId id="463" r:id="rId9"/>
    <p:sldId id="464" r:id="rId10"/>
    <p:sldId id="465" r:id="rId11"/>
    <p:sldId id="466" r:id="rId12"/>
    <p:sldId id="467" r:id="rId13"/>
    <p:sldId id="468" r:id="rId14"/>
    <p:sldId id="469" r:id="rId15"/>
    <p:sldId id="470" r:id="rId16"/>
    <p:sldId id="471" r:id="rId17"/>
    <p:sldId id="472" r:id="rId18"/>
    <p:sldId id="473" r:id="rId19"/>
    <p:sldId id="474" r:id="rId20"/>
    <p:sldId id="475" r:id="rId21"/>
    <p:sldId id="477" r:id="rId22"/>
    <p:sldId id="476" r:id="rId23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D2D20A"/>
    <a:srgbClr val="FFFFCC"/>
    <a:srgbClr val="7B7806"/>
    <a:srgbClr val="FFFF66"/>
    <a:srgbClr val="1F497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17" autoAdjust="0"/>
    <p:restoredTop sz="96766" autoAdjust="0"/>
  </p:normalViewPr>
  <p:slideViewPr>
    <p:cSldViewPr>
      <p:cViewPr varScale="1">
        <p:scale>
          <a:sx n="95" d="100"/>
          <a:sy n="95" d="100"/>
        </p:scale>
        <p:origin x="-96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1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1974" y="-90"/>
      </p:cViewPr>
      <p:guideLst>
        <p:guide orient="horz" pos="2920"/>
        <p:guide pos="22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5138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5138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DA5EEE-76DF-4DEA-8328-CA9CD7CC24C0}" type="datetimeFigureOut">
              <a:rPr lang="en-US"/>
              <a:pPr>
                <a:defRPr/>
              </a:pPr>
              <a:t>5/2/2012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4275"/>
            <a:ext cx="3032125" cy="465138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4275"/>
            <a:ext cx="3032125" cy="465138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82D17B-53F0-46E1-BB8C-1876295CF3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5138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988" y="0"/>
            <a:ext cx="3032125" cy="465138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76B8A4-A9C2-4CF1-A93F-3F420C3ACEF0}" type="datetimeFigureOut">
              <a:rPr lang="en-US"/>
              <a:pPr>
                <a:defRPr/>
              </a:pPr>
              <a:t>5/2/2012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3738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3" tIns="46477" rIns="92953" bIns="4647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03725"/>
            <a:ext cx="5597525" cy="4173538"/>
          </a:xfrm>
          <a:prstGeom prst="rect">
            <a:avLst/>
          </a:prstGeom>
        </p:spPr>
        <p:txBody>
          <a:bodyPr vert="horz" lIns="92953" tIns="46477" rIns="92953" bIns="4647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4275"/>
            <a:ext cx="3032125" cy="465138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988" y="8804275"/>
            <a:ext cx="3032125" cy="465138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9A5C7E-22C9-4522-A789-CE111AF726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276600" y="6400800"/>
            <a:ext cx="5867400" cy="381000"/>
          </a:xfrm>
          <a:prstGeom prst="rect">
            <a:avLst/>
          </a:prstGeom>
          <a:solidFill>
            <a:srgbClr val="794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i="1" dirty="0" smtClean="0"/>
              <a:t>NOAA CMSP Data and Tools Team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A6D37-C77C-476B-8A14-0E053A84CA15}" type="datetimeFigureOut">
              <a:rPr lang="en-US"/>
              <a:pPr>
                <a:defRPr/>
              </a:pPr>
              <a:t>5/2/2012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D993D-57DF-45F5-BABE-DCA38631A1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276600" y="6400800"/>
            <a:ext cx="5867400" cy="381000"/>
          </a:xfrm>
          <a:prstGeom prst="rect">
            <a:avLst/>
          </a:prstGeom>
          <a:solidFill>
            <a:srgbClr val="794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i="1" dirty="0" smtClean="0"/>
              <a:t>NOAA CMSP Data and Tools Team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804D6-F992-4FF2-8F9A-55204EDA59E1}" type="datetimeFigureOut">
              <a:rPr lang="en-US"/>
              <a:pPr>
                <a:defRPr/>
              </a:pPr>
              <a:t>5/2/2012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BE7AE-4D8F-4C4D-BC6C-78BE582873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276600" y="6400800"/>
            <a:ext cx="5867400" cy="381000"/>
          </a:xfrm>
          <a:prstGeom prst="rect">
            <a:avLst/>
          </a:prstGeom>
          <a:solidFill>
            <a:srgbClr val="794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i="1" dirty="0" smtClean="0"/>
              <a:t>NOAA CMSP Data and Tools Team</a:t>
            </a:r>
            <a:endParaRPr lang="en-US" i="1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029EB-9B5C-41D6-AC61-FD442184EE2B}" type="datetimeFigureOut">
              <a:rPr lang="en-US"/>
              <a:pPr>
                <a:defRPr/>
              </a:pPr>
              <a:t>5/2/2012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07E1B-4454-492B-8477-07ECEAD9CC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276600" y="6400800"/>
            <a:ext cx="5867400" cy="381000"/>
          </a:xfrm>
          <a:prstGeom prst="rect">
            <a:avLst/>
          </a:prstGeom>
          <a:solidFill>
            <a:srgbClr val="794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i="1" dirty="0" smtClean="0"/>
              <a:t>NOAA CMSP Data and Tools Team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884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8229600" cy="4525963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276600" y="6400800"/>
            <a:ext cx="5867400" cy="381000"/>
          </a:xfrm>
          <a:prstGeom prst="rect">
            <a:avLst/>
          </a:prstGeom>
          <a:solidFill>
            <a:srgbClr val="794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i="1" dirty="0" smtClean="0"/>
              <a:t>NOAA CMSP Data and Tools Team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0EC9-66D6-443B-8D16-7E23F2EC0D8D}" type="datetimeFigureOut">
              <a:rPr lang="en-US"/>
              <a:pPr>
                <a:defRPr/>
              </a:pPr>
              <a:t>5/2/2012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45C7D-B658-486F-9359-F97EFF5A34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276600" y="6400800"/>
            <a:ext cx="5867400" cy="381000"/>
          </a:xfrm>
          <a:prstGeom prst="rect">
            <a:avLst/>
          </a:prstGeom>
          <a:solidFill>
            <a:srgbClr val="794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i="1" dirty="0" smtClean="0"/>
              <a:t>NOAA CMSP Data and Tools Team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2F20A-4807-448C-A6A8-2780C855191F}" type="datetimeFigureOut">
              <a:rPr lang="en-US"/>
              <a:pPr>
                <a:defRPr/>
              </a:pPr>
              <a:t>5/2/2012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9D697-4318-4AF6-AAF5-AA77298171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276600" y="6400800"/>
            <a:ext cx="5867400" cy="381000"/>
          </a:xfrm>
          <a:prstGeom prst="rect">
            <a:avLst/>
          </a:prstGeom>
          <a:solidFill>
            <a:srgbClr val="794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i="1" dirty="0" smtClean="0"/>
              <a:t>NOAA CMSP Data and Tools Team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9A46E-5689-4C08-BD7C-51A71599D8DF}" type="datetimeFigureOut">
              <a:rPr lang="en-US"/>
              <a:pPr>
                <a:defRPr/>
              </a:pPr>
              <a:t>5/2/2012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F5BFC-0A8E-4BEB-9442-10B810F0F5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276600" y="6400800"/>
            <a:ext cx="5867400" cy="381000"/>
          </a:xfrm>
          <a:prstGeom prst="rect">
            <a:avLst/>
          </a:prstGeom>
          <a:solidFill>
            <a:srgbClr val="794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i="1" dirty="0" smtClean="0"/>
              <a:t>NOAA CMSP Data and Tools Team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12A5E-05EC-4D4F-A9CF-10330F69DACE}" type="datetimeFigureOut">
              <a:rPr lang="en-US"/>
              <a:pPr>
                <a:defRPr/>
              </a:pPr>
              <a:t>5/2/2012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D44D9-5B06-47EF-B290-27E264AB13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76600" y="6400800"/>
            <a:ext cx="5867400" cy="381000"/>
          </a:xfrm>
          <a:prstGeom prst="rect">
            <a:avLst/>
          </a:prstGeom>
          <a:solidFill>
            <a:srgbClr val="794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i="1" dirty="0" smtClean="0"/>
              <a:t>NOAA CMSP Data and Tools Team</a:t>
            </a:r>
            <a:endParaRPr lang="en-US" i="1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AC15C-2869-454D-BD39-A0648032BB18}" type="datetimeFigureOut">
              <a:rPr lang="en-US"/>
              <a:pPr>
                <a:defRPr/>
              </a:pPr>
              <a:t>5/2/2012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29FEE-30A5-4D21-9E97-2672819F99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276600" y="6400800"/>
            <a:ext cx="5867400" cy="381000"/>
          </a:xfrm>
          <a:prstGeom prst="rect">
            <a:avLst/>
          </a:prstGeom>
          <a:solidFill>
            <a:srgbClr val="794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i="1" dirty="0" smtClean="0"/>
              <a:t>NOAA CMSP Data and Tools Team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64F7D-1710-445C-AFC3-6A6222654642}" type="datetimeFigureOut">
              <a:rPr lang="en-US"/>
              <a:pPr>
                <a:defRPr/>
              </a:pPr>
              <a:t>5/2/2012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4E254-71C2-4AF3-BDE6-0A5A21E2BC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276600" y="6400800"/>
            <a:ext cx="5867400" cy="381000"/>
          </a:xfrm>
          <a:prstGeom prst="rect">
            <a:avLst/>
          </a:prstGeom>
          <a:solidFill>
            <a:srgbClr val="794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i="1" dirty="0" smtClean="0"/>
              <a:t>NOAA CMSP Data and Tools Team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72EA8-0F47-4572-951C-18A236540946}" type="datetimeFigureOut">
              <a:rPr lang="en-US"/>
              <a:pPr>
                <a:defRPr/>
              </a:pPr>
              <a:t>5/2/2012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236C0-3267-494B-B730-697102836D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10A34E-E866-4B3B-8CC7-1AB3ECBDF512}" type="datetimeFigureOut">
              <a:rPr lang="en-US"/>
              <a:pPr>
                <a:defRPr/>
              </a:pPr>
              <a:t>5/2/2012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B0864E-BC4A-46A1-B461-AF490B3838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5" r:id="rId3"/>
    <p:sldLayoutId id="2147484446" r:id="rId4"/>
    <p:sldLayoutId id="2147484447" r:id="rId5"/>
    <p:sldLayoutId id="2147484448" r:id="rId6"/>
    <p:sldLayoutId id="2147484449" r:id="rId7"/>
    <p:sldLayoutId id="2147484450" r:id="rId8"/>
    <p:sldLayoutId id="2147484451" r:id="rId9"/>
    <p:sldLayoutId id="2147484452" r:id="rId10"/>
    <p:sldLayoutId id="21474844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gisws02.nos.noaa.gov/ArcGIS/rest/services/ESI/ESI_Alabama_Data/MapServer/11/queryRelatedRecords?relationshipId=8&amp;definitionExpression=&amp;returnGeometry=false&amp;maxAllowableOffset=&amp;outSR=&amp;outFields=*&amp;f=html&amp;objectIds=1279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nosimagery.noaa.gov/images/esi/ESI_GE/DE_NJ_PA/DE_NJ_PA_maps.kmz" TargetMode="External"/><Relationship Id="rId2" Type="http://schemas.openxmlformats.org/officeDocument/2006/relationships/hyperlink" Target="http://egisws02.nos.noaa.gov/ArcGIS/rest/services/ESI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nosimagery.noaa.gov/images/esi/ESI_GE/DE_NJ_PA/DE_NJ_PA_maps_WMS.k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SPO serves out 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r>
              <a:rPr lang="en-US" sz="2600" dirty="0" smtClean="0"/>
              <a:t>NOS Data Explorer</a:t>
            </a:r>
          </a:p>
          <a:p>
            <a:pPr>
              <a:buNone/>
            </a:pPr>
            <a:r>
              <a:rPr lang="en-US" sz="2600" dirty="0" smtClean="0"/>
              <a:t>	First served out all of the PDF maps</a:t>
            </a:r>
          </a:p>
          <a:p>
            <a:pPr>
              <a:buNone/>
            </a:pPr>
            <a:r>
              <a:rPr lang="en-US" sz="2600" dirty="0" smtClean="0"/>
              <a:t>		- hyperlink to individual maps</a:t>
            </a:r>
          </a:p>
          <a:p>
            <a:pPr>
              <a:buNone/>
            </a:pPr>
            <a:r>
              <a:rPr lang="en-US" sz="2600" dirty="0" smtClean="0"/>
              <a:t>		- batch download user-defined areas of maps</a:t>
            </a:r>
          </a:p>
          <a:p>
            <a:pPr>
              <a:buNone/>
            </a:pPr>
            <a:endParaRPr lang="en-US" sz="2600" dirty="0" smtClean="0"/>
          </a:p>
          <a:p>
            <a:pPr>
              <a:buNone/>
            </a:pPr>
            <a:r>
              <a:rPr lang="en-US" sz="2600" dirty="0" smtClean="0"/>
              <a:t>	Next served out the full CD/DVD zipped up</a:t>
            </a:r>
          </a:p>
          <a:p>
            <a:pPr>
              <a:buNone/>
            </a:pPr>
            <a:endParaRPr lang="en-US" sz="2600" dirty="0" smtClean="0"/>
          </a:p>
          <a:p>
            <a:pPr>
              <a:buNone/>
            </a:pPr>
            <a:r>
              <a:rPr lang="en-US" sz="2600" dirty="0" smtClean="0"/>
              <a:t>	- Fall 2011 NOS DE taken offline, replaced by a metadata-only search tool.</a:t>
            </a:r>
          </a:p>
          <a:p>
            <a:pPr>
              <a:buNone/>
            </a:pPr>
            <a:r>
              <a:rPr lang="en-US" sz="2600" dirty="0" smtClean="0"/>
              <a:t>	- ESI data downloads taken over by OR&amp;R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 r="3301"/>
          <a:stretch>
            <a:fillRect/>
          </a:stretch>
        </p:blipFill>
        <p:spPr bwMode="auto">
          <a:xfrm>
            <a:off x="-90948" y="1499544"/>
            <a:ext cx="9234948" cy="535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</p:spPr>
        <p:txBody>
          <a:bodyPr/>
          <a:lstStyle/>
          <a:p>
            <a:r>
              <a:rPr lang="en-US" dirty="0" smtClean="0"/>
              <a:t>Individual Map GE Overlays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Maps as a Seamless Map Service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/>
          <a:srcRect b="3505"/>
          <a:stretch>
            <a:fillRect/>
          </a:stretch>
        </p:blipFill>
        <p:spPr bwMode="auto">
          <a:xfrm>
            <a:off x="0" y="1011940"/>
            <a:ext cx="9144000" cy="576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Maps as a Seamless Map Service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28426"/>
            <a:ext cx="9144000" cy="572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Maps as a Seamless WMS Service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314450"/>
            <a:ext cx="91440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ESI Data exported to KML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074762"/>
            <a:ext cx="9143999" cy="578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ESI Data exported to KML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978569"/>
            <a:ext cx="9144000" cy="587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Relate link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as a Map Service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974035"/>
            <a:ext cx="9144000" cy="588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as a Map Service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94179"/>
            <a:ext cx="9144000" cy="566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ESI Data as Service in </a:t>
            </a:r>
            <a:r>
              <a:rPr lang="en-US" dirty="0" err="1" smtClean="0"/>
              <a:t>ArcMap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56270"/>
            <a:ext cx="9144000" cy="560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2133600"/>
            <a:ext cx="7228325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Map services:</a:t>
            </a:r>
            <a:endParaRPr lang="en-US" dirty="0" smtClean="0">
              <a:solidFill>
                <a:schemeClr val="accent2">
                  <a:lumMod val="60000"/>
                  <a:lumOff val="40000"/>
                </a:schemeClr>
              </a:solidFill>
              <a:hlinkClick r:id="rId2"/>
            </a:endParaRPr>
          </a:p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http://egisws02.nos.noaa.gov/ArcGIS/rest/services/ESI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Individual PDF GE overlays:</a:t>
            </a:r>
          </a:p>
          <a:p>
            <a:r>
              <a:rPr lang="en-US" sz="1400" dirty="0" smtClean="0">
                <a:hlinkClick r:id="rId3"/>
              </a:rPr>
              <a:t>http://nosimagery.noaa.gov/images/esi/ESI_GE/DE_NJ_PA/DE_NJ_PA_maps.kmz</a:t>
            </a:r>
            <a:endParaRPr lang="en-US" sz="1400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WMS in GE of Seamless Maps:</a:t>
            </a:r>
          </a:p>
          <a:p>
            <a:r>
              <a:rPr lang="en-US" sz="1400" dirty="0" smtClean="0">
                <a:hlinkClick r:id="rId4"/>
              </a:rPr>
              <a:t>http://nosimagery.noaa.gov/images/esi/ESI_GE/DE_NJ_PA/DE_NJ_PA_maps_WMS.kml</a:t>
            </a:r>
            <a:endParaRPr lang="en-US" sz="1400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43200" y="5562600"/>
            <a:ext cx="3733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43200" y="4800600"/>
            <a:ext cx="3733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en-US" dirty="0" smtClean="0"/>
              <a:t>Composite ESI Shoreline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00200"/>
            <a:ext cx="8001000" cy="4525963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Composite of all available ESI shorelines</a:t>
            </a:r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Currently in alpha stage.</a:t>
            </a:r>
          </a:p>
          <a:p>
            <a:pPr lvl="1"/>
            <a:r>
              <a:rPr lang="en-US" sz="2400" dirty="0" smtClean="0"/>
              <a:t>Symbolization issues to be worked out</a:t>
            </a:r>
          </a:p>
          <a:p>
            <a:pPr lvl="1"/>
            <a:r>
              <a:rPr lang="en-US" sz="2400" dirty="0" smtClean="0"/>
              <a:t>Speed issues may be addressed (base projection)</a:t>
            </a:r>
          </a:p>
          <a:p>
            <a:pPr lvl="1"/>
            <a:r>
              <a:rPr lang="en-US" sz="2400" dirty="0" smtClean="0"/>
              <a:t>Different levels of classification aggregation possible</a:t>
            </a:r>
          </a:p>
          <a:p>
            <a:pPr lvl="2"/>
            <a:r>
              <a:rPr lang="en-US" sz="2000" dirty="0" smtClean="0"/>
              <a:t>Standard (symbolized on “most sensitive”)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Combined symbolization/multiple per segment (“</a:t>
            </a:r>
            <a:r>
              <a:rPr lang="en-US" sz="2000" dirty="0" err="1" smtClean="0"/>
              <a:t>carto</a:t>
            </a:r>
            <a:r>
              <a:rPr lang="en-US" sz="2000" dirty="0" smtClean="0"/>
              <a:t>”)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486400"/>
            <a:ext cx="2286000" cy="46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00600"/>
            <a:ext cx="3645242" cy="30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Shoreline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Two types of map services available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pre-tiled map service</a:t>
            </a:r>
          </a:p>
          <a:p>
            <a:pPr lvl="1"/>
            <a:r>
              <a:rPr lang="en-US" sz="2400" dirty="0" smtClean="0"/>
              <a:t>fast, pre-rendered images</a:t>
            </a:r>
          </a:p>
          <a:p>
            <a:pPr lvl="1"/>
            <a:r>
              <a:rPr lang="en-US" sz="2400" dirty="0" smtClean="0"/>
              <a:t>ID functionality exists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Feature service</a:t>
            </a:r>
          </a:p>
          <a:p>
            <a:pPr lvl="1"/>
            <a:r>
              <a:rPr lang="en-US" sz="2400" dirty="0" smtClean="0"/>
              <a:t>slow, but allows for client-side symbolization and selections through web app</a:t>
            </a:r>
          </a:p>
          <a:p>
            <a:pPr lvl="1"/>
            <a:r>
              <a:rPr lang="en-US" sz="2400" dirty="0" smtClean="0"/>
              <a:t>All data must be in SDE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15" y="1676400"/>
            <a:ext cx="919578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563562"/>
            <a:ext cx="8229600" cy="884238"/>
          </a:xfrm>
        </p:spPr>
        <p:txBody>
          <a:bodyPr/>
          <a:lstStyle/>
          <a:p>
            <a:r>
              <a:rPr lang="en-US" dirty="0" smtClean="0"/>
              <a:t>Tiled Shoreline Service</a:t>
            </a:r>
            <a:br>
              <a:rPr lang="en-US" dirty="0" smtClean="0"/>
            </a:br>
            <a:r>
              <a:rPr lang="en-US" dirty="0" smtClean="0"/>
              <a:t>Most Sensitive Symbolization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63562"/>
            <a:ext cx="8229600" cy="884238"/>
          </a:xfrm>
        </p:spPr>
        <p:txBody>
          <a:bodyPr/>
          <a:lstStyle/>
          <a:p>
            <a:r>
              <a:rPr lang="en-US" dirty="0" smtClean="0"/>
              <a:t>Tiled Shoreline Service</a:t>
            </a:r>
            <a:br>
              <a:rPr lang="en-US" dirty="0" smtClean="0"/>
            </a:br>
            <a:r>
              <a:rPr lang="en-US" dirty="0" smtClean="0"/>
              <a:t>Most Sensitive Symbolization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217711" cy="519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26335" cy="514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563562"/>
            <a:ext cx="8229600" cy="8842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Dynamic Shoreline Feature Service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Most Sensitive Symbolization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563562"/>
            <a:ext cx="8229600" cy="8842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Dynamic Shoreline Map Service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 err="1" smtClean="0">
                <a:solidFill>
                  <a:schemeClr val="bg1"/>
                </a:solidFill>
              </a:rPr>
              <a:t>Carto</a:t>
            </a:r>
            <a:r>
              <a:rPr lang="en-US" dirty="0" smtClean="0">
                <a:solidFill>
                  <a:schemeClr val="bg1"/>
                </a:solidFill>
              </a:rPr>
              <a:t>” Symbolization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Map GE Overlays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11542"/>
            <a:ext cx="9144000" cy="574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327943"/>
            <a:ext cx="9144000" cy="553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</p:spPr>
        <p:txBody>
          <a:bodyPr/>
          <a:lstStyle/>
          <a:p>
            <a:r>
              <a:rPr lang="en-US" dirty="0" smtClean="0"/>
              <a:t>Individual Map GE Overlays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5B3F753DC511438F9C303DEE1F83DD" ma:contentTypeVersion="0" ma:contentTypeDescription="Create a new document." ma:contentTypeScope="" ma:versionID="7acce0609a03bd0e3e3c1ddfd0e8b364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2933CF3D-398B-4A6F-9487-576560B2180F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72159D5-2912-45A0-9148-B2DB5B430A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A8B6CB-A366-4689-B07B-A1EA7615F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34430</TotalTime>
  <Words>196</Words>
  <Application>Microsoft Office PowerPoint</Application>
  <PresentationFormat>On-screen Show (4:3)</PresentationFormat>
  <Paragraphs>53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SPO serves out ESIs</vt:lpstr>
      <vt:lpstr>Composite ESI Shoreline Service</vt:lpstr>
      <vt:lpstr>Types of Shoreline Services</vt:lpstr>
      <vt:lpstr>Tiled Shoreline Service Most Sensitive Symbolization</vt:lpstr>
      <vt:lpstr>Tiled Shoreline Service Most Sensitive Symbolization</vt:lpstr>
      <vt:lpstr>Dynamic Shoreline Feature Service Most Sensitive Symbolization</vt:lpstr>
      <vt:lpstr>Dynamic Shoreline Map Service “Carto” Symbolization</vt:lpstr>
      <vt:lpstr>Individual Map GE Overlays</vt:lpstr>
      <vt:lpstr>Individual Map GE Overlays</vt:lpstr>
      <vt:lpstr>Individual Map GE Overlays</vt:lpstr>
      <vt:lpstr>Maps as a Seamless Map Service</vt:lpstr>
      <vt:lpstr>Maps as a Seamless Map Service</vt:lpstr>
      <vt:lpstr>Maps as a Seamless WMS Service</vt:lpstr>
      <vt:lpstr>ESI Data exported to KML</vt:lpstr>
      <vt:lpstr>ESI Data exported to KML</vt:lpstr>
      <vt:lpstr>Data as a Map Service</vt:lpstr>
      <vt:lpstr>Data as a Map Service</vt:lpstr>
      <vt:lpstr>ESI Data as Service in ArcMap</vt:lpstr>
      <vt:lpstr>Links</vt:lpstr>
    </vt:vector>
  </TitlesOfParts>
  <Company>NOS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kristen.crossett</dc:creator>
  <cp:lastModifiedBy>Nipa.Parikh</cp:lastModifiedBy>
  <cp:revision>2592</cp:revision>
  <dcterms:created xsi:type="dcterms:W3CDTF">2009-12-03T14:49:34Z</dcterms:created>
  <dcterms:modified xsi:type="dcterms:W3CDTF">2012-05-02T14:16:30Z</dcterms:modified>
</cp:coreProperties>
</file>